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0" r:id="rId4"/>
    <p:sldId id="259" r:id="rId5"/>
    <p:sldId id="257" r:id="rId6"/>
    <p:sldId id="263" r:id="rId7"/>
    <p:sldId id="264" r:id="rId8"/>
    <p:sldId id="256" r:id="rId9"/>
    <p:sldId id="265" r:id="rId10"/>
    <p:sldId id="266" r:id="rId11"/>
    <p:sldId id="267" r:id="rId12"/>
    <p:sldId id="293" r:id="rId13"/>
    <p:sldId id="292" r:id="rId14"/>
    <p:sldId id="294" r:id="rId15"/>
    <p:sldId id="295" r:id="rId16"/>
    <p:sldId id="296" r:id="rId17"/>
    <p:sldId id="274" r:id="rId18"/>
    <p:sldId id="280" r:id="rId19"/>
    <p:sldId id="276" r:id="rId20"/>
    <p:sldId id="278" r:id="rId21"/>
    <p:sldId id="281" r:id="rId22"/>
    <p:sldId id="290" r:id="rId23"/>
    <p:sldId id="297" r:id="rId24"/>
    <p:sldId id="286" r:id="rId25"/>
    <p:sldId id="284" r:id="rId26"/>
    <p:sldId id="298" r:id="rId27"/>
    <p:sldId id="282" r:id="rId28"/>
    <p:sldId id="289" r:id="rId29"/>
    <p:sldId id="285" r:id="rId30"/>
    <p:sldId id="268" r:id="rId31"/>
    <p:sldId id="269" r:id="rId32"/>
    <p:sldId id="270" r:id="rId33"/>
    <p:sldId id="271" r:id="rId34"/>
    <p:sldId id="29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E8666-9701-484C-832D-AC276EB5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858730-B1C5-4032-AD7D-0D97C3065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EEA9A3-CCD9-44AF-B238-A6ED6AF6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2B070-9A26-4619-888E-55A7B155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3DC904-B81E-4410-B9F3-7B767314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669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AE9FF-1C9C-45F8-80AE-8B8DD7E0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05AE7D-86F3-4493-AD3A-8F14BA2B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451F6-4660-4F67-8436-91C41755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A0EEA-01F4-4C57-86E5-3C9ECF20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6449D9-F0CE-44C2-A440-4EDFE88C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64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6AA9E-21FB-4D25-8C1D-3EF8760AA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61743-483F-4EA7-81F7-A8316256B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F01A3C-4ABE-4938-AD46-B094CDF9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1184CD-80EC-4ED3-A49A-82907644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C7C9C-6FE7-4BB9-BDFB-4E8C57F1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681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7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63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9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BD36A-C63B-4D37-B7AF-6A9D3D75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BF4F49-5AFF-4274-92B5-3A3A7BDC4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E3FF20-B168-4CC3-AB1A-512E48B0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75DA37-D8AE-487E-B3A1-DE36B2BB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1D303-CEDA-4DA2-88D9-C053C214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73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27DC0-66AB-4BB3-AD61-7E74DB31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151B21-A9FC-438F-A48E-771EAF1A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A3C19-DE7C-44E5-8534-5476C38E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660DF-9203-4E6C-9DE9-F64AED505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4E3AE3-066E-4617-B71B-AC9A2762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1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ED739-9A80-467A-AEFA-CD94802B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AB582-DE24-485A-BD2C-80C20D27C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29B96-92EE-4A72-8364-FC5417E93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9135CF-18D2-4CF4-BBAD-4E4E13E4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A7F64C-D261-4705-AFFB-E16EAB33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ED3084-D7D6-4802-B8B5-AE70D348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888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296D9-8056-4559-8579-D629E4F2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1F12E9-F7C0-4DF2-908D-693290ADF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2141FD-D840-4B8A-A30A-1669C176E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E8AF76-44A4-4010-B2AC-5D9233808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763D39-16A8-4D37-BADA-BED62B7E0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4BAF82-E34A-4BB7-B30E-4F0552EA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71B841-0754-4130-B507-99A0B58E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E0F8B1-47D5-4165-8182-07D4E039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03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E6586-52E5-4674-86CA-3E30DA6D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D70320-DB26-4A32-8E57-FBC809D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73DBF9-ED7E-489C-9C45-F254DEAA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2D6EE6-2B23-4E2E-92A2-D9ADB412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01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997AC6-1455-4EEF-B338-055BF6DE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C5E76B-AC7F-4304-893E-186AE6CA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EB067-7826-4401-9655-6749289A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53F54-A36B-4FEB-87DB-9D5F517D9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00B80-56B6-43DD-B798-8924DCF8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D364F-945C-437C-A90E-ADFE3C3B4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D8A394-E31B-46E9-AA03-9F1F1B7B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370917-A60D-457B-92E0-C0FE39D6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1D584-53B8-4525-9F1A-F021E9D5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54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032FB-914D-4E13-BFAA-2ABC753F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68248E-1714-41DA-A117-B53BCE994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0D1F1F-CBB7-4671-98FD-5EA5D0B5F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5A226-34DA-4A47-AA1F-D77E6992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19D104-5088-4EAD-8B98-8CA43DF07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B668DF-35DF-4300-B8E7-8D9C7443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54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2A105-1342-4A9F-A94C-43AE45DC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87FF89-AE3D-4B72-8130-C826BE609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26904-A893-4F8D-AF14-A6A7D26EB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C4CA8-F1C4-4D29-BA56-47CEFD1D9210}" type="datetimeFigureOut">
              <a:rPr lang="uk-UA" smtClean="0"/>
              <a:t>30.01.2025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85DF7-ACC2-4E60-9616-38171B4E5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1371FC-D518-4688-A152-3304AE105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3477-C105-4A1C-9722-4A7EC8EC35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956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url.li/pihfpw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url.li/doisea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su.com.ua/article-12472" TargetMode="External"/><Relationship Id="rId2" Type="http://schemas.openxmlformats.org/officeDocument/2006/relationships/hyperlink" Target="https://esu.com.ua/article-12485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library/rozvidka-na-osnovi-vidkrytykh-dzherel-osint-867217.html" TargetMode="External"/><Relationship Id="rId2" Type="http://schemas.openxmlformats.org/officeDocument/2006/relationships/hyperlink" Target="https://thetransmitted.com/adlucem/shho-take-osint-open-source-intelligence-rozvidka-na-osnovi-vidkrytyh-dzherel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ljencs5TMYKitBpoaoK_9-eAqHjTj6Ns" TargetMode="External"/><Relationship Id="rId2" Type="http://schemas.openxmlformats.org/officeDocument/2006/relationships/hyperlink" Target="https://tyzhden.ua/informatsijnyj-shum-shcho-treba-znaty-pro-povedinku-v-merezhi-pid-chas-vijny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kip.gov.ua/news/6971.html" TargetMode="External"/><Relationship Id="rId4" Type="http://schemas.openxmlformats.org/officeDocument/2006/relationships/hyperlink" Target="https://www.molfar.global/blog/shcho-ne-mozhna-znimati-pid-chas-voiennogo-stanu-na-kamer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lifelineukraine.com/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mzo.gov.ua/psyholohichnyj-suprovid-ta-sotsialno-pedahohichna-robota/materialy-dlia-vykorystannia-v-roboti-pid-chas-voiennykh-diy/" TargetMode="External"/><Relationship Id="rId2" Type="http://schemas.openxmlformats.org/officeDocument/2006/relationships/hyperlink" Target="https://drive.google.com/file/d/1zR8dYaN_RMewyhZXaScQriyGahuvZK_B/view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hyperlink" Target="http://surl.li/lxilvw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clipr.cc/7Jqb0" TargetMode="External"/><Relationship Id="rId3" Type="http://schemas.openxmlformats.org/officeDocument/2006/relationships/hyperlink" Target="https://clipr.cc/N7yh1" TargetMode="External"/><Relationship Id="rId7" Type="http://schemas.openxmlformats.org/officeDocument/2006/relationships/hyperlink" Target="https://clipr.cc/yHS7G" TargetMode="External"/><Relationship Id="rId12" Type="http://schemas.openxmlformats.org/officeDocument/2006/relationships/hyperlink" Target="file:///C:\Users\user1\Desktop\vyhovna-robota-v-umovah-vijny.pdf" TargetMode="External"/><Relationship Id="rId2" Type="http://schemas.openxmlformats.org/officeDocument/2006/relationships/hyperlink" Target="https://clipr.cc/VwFk9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lipr.cc/zNYS9" TargetMode="External"/><Relationship Id="rId11" Type="http://schemas.openxmlformats.org/officeDocument/2006/relationships/hyperlink" Target="file:///C:\Users\user1\Desktop\dezinformacziya-1.pdf" TargetMode="External"/><Relationship Id="rId5" Type="http://schemas.openxmlformats.org/officeDocument/2006/relationships/hyperlink" Target="https://clipr.cc/S6gtc" TargetMode="External"/><Relationship Id="rId10" Type="http://schemas.openxmlformats.org/officeDocument/2006/relationships/hyperlink" Target="https://youtu.be/eSxAAFi7OKE?si=RIDmrYCF2GolWjtQ" TargetMode="External"/><Relationship Id="rId4" Type="http://schemas.openxmlformats.org/officeDocument/2006/relationships/hyperlink" Target="https://clipr.cc/sZM63" TargetMode="External"/><Relationship Id="rId9" Type="http://schemas.openxmlformats.org/officeDocument/2006/relationships/hyperlink" Target="https://clipr.cc/sGcc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zo.gov.ua/psyholohichnyj-suprovid-ta-sotsialno-pedahohichna-robota/materialy-shchodo-minnoi-nebezpeky-i-vybukhonebezpechnykh-predmetiv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triotua.org/dystantsiine/" TargetMode="External"/><Relationship Id="rId2" Type="http://schemas.openxmlformats.org/officeDocument/2006/relationships/hyperlink" Target="https://uinp.gov.ua/informaciyni-materialy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latform.man.gov.ua/video/21cc196a-b3aa-42b8-980e-3501a2c1b5e9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ca.in.ua/" TargetMode="External"/><Relationship Id="rId13" Type="http://schemas.openxmlformats.org/officeDocument/2006/relationships/hyperlink" Target="http://surl.li/xvrhvc" TargetMode="External"/><Relationship Id="rId3" Type="http://schemas.openxmlformats.org/officeDocument/2006/relationships/hyperlink" Target="http://surl.li/nvlwbl" TargetMode="External"/><Relationship Id="rId7" Type="http://schemas.openxmlformats.org/officeDocument/2006/relationships/hyperlink" Target="http://surl.li/quwtyb" TargetMode="External"/><Relationship Id="rId12" Type="http://schemas.openxmlformats.org/officeDocument/2006/relationships/hyperlink" Target="http://surl.li/iyxhlw" TargetMode="External"/><Relationship Id="rId2" Type="http://schemas.openxmlformats.org/officeDocument/2006/relationships/hyperlink" Target="http://surl.li/hxwald" TargetMode="Externa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url.li/gozeuy" TargetMode="External"/><Relationship Id="rId11" Type="http://schemas.openxmlformats.org/officeDocument/2006/relationships/hyperlink" Target="http://surl.li/gczzhh" TargetMode="External"/><Relationship Id="rId5" Type="http://schemas.openxmlformats.org/officeDocument/2006/relationships/hyperlink" Target="http://surl.li/wgnpat" TargetMode="External"/><Relationship Id="rId15" Type="http://schemas.openxmlformats.org/officeDocument/2006/relationships/image" Target="../media/image7.jpg"/><Relationship Id="rId10" Type="http://schemas.openxmlformats.org/officeDocument/2006/relationships/hyperlink" Target="http://surl.li/uvmftw" TargetMode="External"/><Relationship Id="rId4" Type="http://schemas.openxmlformats.org/officeDocument/2006/relationships/hyperlink" Target="http://surl.li/evanbz" TargetMode="External"/><Relationship Id="rId9" Type="http://schemas.openxmlformats.org/officeDocument/2006/relationships/hyperlink" Target="http://surl.li/mqumgk" TargetMode="External"/><Relationship Id="rId14" Type="http://schemas.openxmlformats.org/officeDocument/2006/relationships/hyperlink" Target="http://surl.li/sdfuw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-strada.org.ua/download/nebezpechni-kvesty-dlya-ditej-profilaktyka-zaluchennya-metodychni-rekomendatsiy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surl.li/xbirzw" TargetMode="External"/><Relationship Id="rId3" Type="http://schemas.openxmlformats.org/officeDocument/2006/relationships/hyperlink" Target="http://surl.li/lqeqsc" TargetMode="External"/><Relationship Id="rId7" Type="http://schemas.openxmlformats.org/officeDocument/2006/relationships/hyperlink" Target="http://surl.li/ggtxhs" TargetMode="External"/><Relationship Id="rId2" Type="http://schemas.openxmlformats.org/officeDocument/2006/relationships/hyperlink" Target="http://surl.li/kopim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url.li/izpenh" TargetMode="External"/><Relationship Id="rId11" Type="http://schemas.openxmlformats.org/officeDocument/2006/relationships/image" Target="../media/image10.jpg"/><Relationship Id="rId5" Type="http://schemas.openxmlformats.org/officeDocument/2006/relationships/hyperlink" Target="http://surl.li/njrdaj" TargetMode="External"/><Relationship Id="rId10" Type="http://schemas.openxmlformats.org/officeDocument/2006/relationships/hyperlink" Target="http://surl.li/qdvhbn" TargetMode="External"/><Relationship Id="rId4" Type="http://schemas.openxmlformats.org/officeDocument/2006/relationships/hyperlink" Target="http://surl.li/gaxsnt" TargetMode="External"/><Relationship Id="rId9" Type="http://schemas.openxmlformats.org/officeDocument/2006/relationships/hyperlink" Target="http://surl.li/wqamq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24EBD2B-740E-4862-80BB-6C64C260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365125"/>
            <a:ext cx="5334000" cy="1325563"/>
          </a:xfrm>
        </p:spPr>
        <p:txBody>
          <a:bodyPr>
            <a:normAutofit fontScale="90000"/>
          </a:bodyPr>
          <a:lstStyle/>
          <a:p>
            <a:r>
              <a:rPr lang="uk-UA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правильного виховання дітей залежить добробут народу</a:t>
            </a:r>
            <a:br>
              <a:rPr lang="uk-UA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Джон Локк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DAC27D2-DBC6-43BD-83DB-556DCAD2A0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39213"/>
            <a:ext cx="3890514" cy="2737750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7E26195E-2D5D-412E-9456-6980EE00C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958" y="1825625"/>
            <a:ext cx="62728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</a:t>
            </a:r>
          </a:p>
          <a:p>
            <a:pPr marL="0" indent="0">
              <a:buNone/>
            </a:pPr>
            <a:r>
              <a:rPr lang="uk-UA" sz="4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 технології </a:t>
            </a:r>
          </a:p>
          <a:p>
            <a:pPr marL="0" indent="0">
              <a:buNone/>
            </a:pPr>
            <a:r>
              <a:rPr lang="uk-UA" sz="4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виховному процесі</a:t>
            </a:r>
          </a:p>
          <a:p>
            <a:pPr marL="0" indent="0">
              <a:buNone/>
            </a:pPr>
            <a:endParaRPr lang="uk-UA" sz="4800"/>
          </a:p>
          <a:p>
            <a:pPr marL="0" indent="0">
              <a:buNone/>
            </a:pPr>
            <a:endParaRPr lang="uk-UA" sz="4800"/>
          </a:p>
          <a:p>
            <a:pPr marL="0" indent="0">
              <a:buNone/>
            </a:pPr>
            <a:r>
              <a:rPr lang="uk-UA" sz="2400"/>
              <a:t>                                                  </a:t>
            </a:r>
            <a:r>
              <a:rPr lang="uk-UA"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К.Маліцька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0A1E34-E18C-45F3-8650-589B43336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9" y="63728"/>
            <a:ext cx="1908213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2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CF6F2-C211-46E1-AB6A-AB3372F2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92" y="448574"/>
            <a:ext cx="10637808" cy="724618"/>
          </a:xfrm>
        </p:spPr>
        <p:txBody>
          <a:bodyPr>
            <a:normAutofit fontScale="90000"/>
          </a:bodyPr>
          <a:lstStyle/>
          <a:p>
            <a:r>
              <a:rPr lang="ru-RU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 конфліктів шляхом співробітництва</a:t>
            </a:r>
            <a:br>
              <a:rPr lang="ru-RU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CA63DC-3CE7-49B2-9472-476C45C6F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3192"/>
            <a:ext cx="5181600" cy="5003771"/>
          </a:xfrm>
        </p:spPr>
        <p:txBody>
          <a:bodyPr>
            <a:normAutofit fontScale="92500" lnSpcReduction="2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протистояти булінгу (цькуванню);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 ненасильницької поведінки;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конструктивного діалогу;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 поняття «мир»;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   власної   значущості у вибудуванні стосунків з оточуючими;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 конфлікту як невід’ємної частини життя та створення особистої мирної стратегії поведінки в конфлікті.</a:t>
            </a:r>
          </a:p>
          <a:p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312172-4926-4ACA-B32D-6AF8B81D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6792" y="1090246"/>
            <a:ext cx="4829908" cy="5086717"/>
          </a:xfrm>
        </p:spPr>
        <p:txBody>
          <a:bodyPr>
            <a:normAutofit fontScale="92500" lnSpcReduction="2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Навчально-методичні матеріали щодо роботи у цьому напрямі розміщено на вебсайті ДНУ «ІМЗО»: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http://surl.li/pihfpw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  безпечного та  підтримувального середовища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та впровадження політики нульової толерантності до будь-яких проявів насильства;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підтримки для постраждалих від насильства. 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22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AD32E-9762-46EB-95FE-441C8FC15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30" y="175344"/>
            <a:ext cx="9946257" cy="2757637"/>
          </a:xfrm>
        </p:spPr>
        <p:txBody>
          <a:bodyPr>
            <a:noAutofit/>
          </a:bodyPr>
          <a:lstStyle/>
          <a:p>
            <a:r>
              <a:rPr lang="uk-UA" sz="28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Розвинута</a:t>
            </a:r>
            <a:r>
              <a:rPr lang="uk-UA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медіакультура</a:t>
            </a:r>
            <a:r>
              <a:rPr lang="uk-UA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особистості передбачає  пошук, сприймання, критичний аналіз, адекватне оцінювання та осмислення різноманітної медіапродукції, створення власних медіапродуктів на основі усвідомленої системи цінностей і переконань у взаємодії з іншими людьми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6E46E98-C115-4115-9B39-AC72387C63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48642"/>
            <a:ext cx="4633913" cy="3028321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5F955D8-C1E6-4F50-91BF-BF9BC6DA2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6551"/>
            <a:ext cx="5181600" cy="3580412"/>
          </a:xfrm>
        </p:spPr>
        <p:txBody>
          <a:bodyPr/>
          <a:lstStyle/>
          <a:p>
            <a:r>
              <a:rPr lang="ru-RU"/>
              <a:t>На сайті ДНУ «ІМЗО» розміщено навчальну програму для учнів 9, 10, 11 класів закладів загальної середньої освіти (три роки навчання), яка отримала гриф МОН (ЦКК </a:t>
            </a:r>
            <a:r>
              <a:rPr lang="ru-RU">
                <a:hlinkClick r:id="rId3"/>
              </a:rPr>
              <a:t>http://surl.li/doisea</a:t>
            </a:r>
            <a:r>
              <a:rPr lang="ru-RU"/>
              <a:t>)</a:t>
            </a:r>
          </a:p>
          <a:p>
            <a:pPr marL="0" indent="0">
              <a:buNone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425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76956F-B0C3-4A01-916E-CA54FB50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711679"/>
          </a:xfrm>
        </p:spPr>
        <p:txBody>
          <a:bodyPr>
            <a:normAutofit/>
          </a:bodyPr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війна-це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4BB9B96-FFA5-4C61-97E8-87E68776B2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966822"/>
            <a:ext cx="5088714" cy="4205378"/>
          </a:xfrm>
        </p:spPr>
        <p:txBody>
          <a:bodyPr>
            <a:normAutofit/>
          </a:bodyPr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плив на населення іншої країни у мирний або військовий час шляхом розповсюдження певної 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інформації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досягнення політичної, економічної або військової переваги та захист громадян власної країни від такого впливу. 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2C8A6-B970-41B0-8048-E7CC97FBDD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73327" y="1431986"/>
            <a:ext cx="5167223" cy="4554746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протистояння, у якій інформація стає основною зброєю, а інформаційні системи – головною мішенню (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інформаційні ресурси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та інформ.-технічні системи управління, зв’язку, навігації, комп’ютерні мережі, радіоелектронні засоби тощо).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37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B0E-EB5D-447E-A4FC-A3CA09ED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/>
              <a:t>Види інформаційних війн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E7FEC-5B9D-4F6D-9F9B-6F5B001DD6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Психологічна війна; 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Кібервійна;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Мережева війна;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Ідеологічна диверсія;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Радіоелектронна боротьба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16C4D6-27DD-4591-B2AC-A861D096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98" y="1695450"/>
            <a:ext cx="3200400" cy="1733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3EA77F-EF3A-4453-8A4C-2B386A6F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53" y="2980427"/>
            <a:ext cx="30084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48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2019205-70DB-4488-A6DB-4BB2A627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92" y="172528"/>
            <a:ext cx="9585263" cy="109986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інформаційної війни</a:t>
            </a:r>
            <a:endParaRPr lang="uk-UA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1BD2A54-95A8-4E16-A555-43314031D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272398"/>
            <a:ext cx="3310128" cy="586596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Дезінформація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3EFE1201-2D49-42A1-AB88-441E8BC82FE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6430" y="2191109"/>
            <a:ext cx="3659500" cy="318347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поширення неправдивої інформації (під виглядом надійної, а також чуток, маніпулятивних і спекулятивних тверджень, перебільшень тощо) для створення в суспільстві плутанини, недовіри до офіційних джерел та маніпулювання громадською думкою. </a:t>
            </a:r>
          </a:p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акцент росія робить на соціальні мережі.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CBB2166-60B0-49CE-83A3-1E2561B2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4622" y="1272398"/>
            <a:ext cx="3310128" cy="586596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29425C0-516E-4481-AFA7-B2F2FFCDB95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34621" y="1992702"/>
            <a:ext cx="3037447" cy="24412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1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систематичне поширення бажаних наративів (певних ідей) з метою формування в українському суспільстві </a:t>
            </a:r>
            <a:r>
              <a:rPr lang="ru-RU" sz="1800" b="1" i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переконань щодо тих чи інших подій, фактів, персона</a:t>
            </a:r>
            <a:r>
              <a:rPr lang="ru-RU" sz="1600" b="1" i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лій</a:t>
            </a:r>
            <a:r>
              <a:rPr 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22516C2-3D7C-482B-9075-B22D81993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0380" y="1160254"/>
            <a:ext cx="3310128" cy="698740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ІПСО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AF4F597-5453-45B1-A9AD-8CE3BBC1D9E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4657" y="1992703"/>
            <a:ext cx="2794958" cy="219973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заходів, спрямованих на зниження морального духу, деморалізацію військ та населення</a:t>
            </a:r>
            <a:endParaRPr lang="uk-UA" sz="2000" b="1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F3A432-C1B4-4251-B0A3-B6EE1B80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473" y="4433977"/>
            <a:ext cx="237226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7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9B403-12E1-4199-9126-7AA3F511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29396"/>
            <a:ext cx="7793964" cy="8623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ru-RU"/>
            </a:br>
            <a:r>
              <a:rPr lang="ru-RU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інформаційної війни</a:t>
            </a:r>
            <a:br>
              <a:rPr lang="ru-RU"/>
            </a:b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800CE-146D-4EBA-837E-17DA16C5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371601"/>
            <a:ext cx="3310128" cy="448574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КІбератаки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EE214-ECCB-479A-AA94-5B433B2C899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45057" y="2199736"/>
            <a:ext cx="3571335" cy="31748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хакерських атак на комп’ютерні системи, мережі та інфраструктуру з метою виведення їх із ладу, крадіжки даних або дестабілізація роботи державних органів, підприємств та організацій</a:t>
            </a:r>
            <a:endParaRPr lang="uk-UA" sz="2000" b="1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97462D-F5EA-4C29-952C-FF434D454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5929" y="1130061"/>
            <a:ext cx="3966251" cy="1215663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пропагандистських медіа: 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F54A91-F4F2-4476-8E16-3DF34BB5298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973414" y="2562045"/>
            <a:ext cx="3988767" cy="281254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 державні телеканали та інформаційні агентства транслюють інформацію для своїх громадян, якою виправдовують агресію проти україни, дискредитують її захисників, формують переконання необхідності вести війну.</a:t>
            </a:r>
          </a:p>
          <a:p>
            <a:endParaRPr lang="uk-UA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FD09B2D-E2DC-469B-A3B0-05B6C0A8EC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5093" y="1130061"/>
            <a:ext cx="3424688" cy="1285335"/>
          </a:xfrm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Цензура </a:t>
            </a:r>
          </a:p>
          <a:p>
            <a:pPr algn="l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та обмеження                  доступу </a:t>
            </a:r>
          </a:p>
          <a:p>
            <a:pPr algn="l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до інформації</a:t>
            </a:r>
            <a:endParaRPr lang="uk-UA" b="1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40594C0-1D6D-4D09-87B5-BB6112DDD62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195094" y="2639658"/>
            <a:ext cx="3191773" cy="27349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 влада здійснює жорстку цензуру всередині країни, обмежуючи доступ до незалежних джерел інформації, створюючи інформаційний вакуум</a:t>
            </a:r>
            <a:r>
              <a:rPr 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191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72A08A7-0E21-46C1-A838-429A05BCA247}"/>
              </a:ext>
            </a:extLst>
          </p:cNvPr>
          <p:cNvSpPr/>
          <p:nvPr/>
        </p:nvSpPr>
        <p:spPr>
          <a:xfrm>
            <a:off x="127005" y="850271"/>
            <a:ext cx="11512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ІПСО</a:t>
            </a:r>
            <a:r>
              <a:rPr lang="ru-RU" sz="240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сплановані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індикаторів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іноземних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аудиторій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почуття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критичне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зрештою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іноземних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урядів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тому,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наступному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настроїв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прямо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позначиться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представників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ІПСО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нинішньої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йдеться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те,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передусім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загарбнику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взяття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контроль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чинили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опір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російським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окупантам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ІПСО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відносяться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дезінформація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пропаганда,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перебільшення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кібератаки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3DFC9-A188-4057-BC60-C72F1933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7638"/>
            <a:ext cx="5223293" cy="772633"/>
          </a:xfrm>
        </p:spPr>
        <p:txBody>
          <a:bodyPr>
            <a:normAutofit/>
          </a:bodyPr>
          <a:lstStyle/>
          <a:p>
            <a:r>
              <a:rPr lang="uk-UA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ІПСО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D2C686-9E82-43D1-B4A2-83672D8C5A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5" y="1509624"/>
            <a:ext cx="11613545" cy="3864962"/>
          </a:xfrm>
        </p:spPr>
        <p:txBody>
          <a:bodyPr/>
          <a:lstStyle/>
          <a:p>
            <a:endParaRPr lang="uk-UA"/>
          </a:p>
          <a:p>
            <a:endParaRPr lang="uk-UA"/>
          </a:p>
          <a:p>
            <a:endParaRPr lang="uk-UA"/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21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142F-E095-480A-8090-1186BD76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310552"/>
            <a:ext cx="10616857" cy="759124"/>
          </a:xfrm>
        </p:spPr>
        <p:txBody>
          <a:bodyPr>
            <a:normAutofit fontScale="90000"/>
          </a:bodyPr>
          <a:lstStyle/>
          <a:p>
            <a:br>
              <a:rPr lang="ru-RU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</a:t>
            </a:r>
            <a:r>
              <a:rPr lang="en-US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OSINT (Open Source Intelligence, </a:t>
            </a:r>
            <a:br>
              <a:rPr lang="uk-UA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на основі відкритих джерел)</a:t>
            </a:r>
            <a:br>
              <a:rPr lang="ru-RU" b="1"/>
            </a:b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310361-FD98-4BD2-9105-C4B949E27A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826" y="1475118"/>
            <a:ext cx="5308688" cy="3899468"/>
          </a:xfrm>
        </p:spPr>
        <p:txBody>
          <a:bodyPr>
            <a:norm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OSINT (Open source intelligence) – </a:t>
            </a: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це розвідка за відкритими джерелами. </a:t>
            </a:r>
          </a:p>
          <a:p>
            <a:r>
              <a:rPr lang="ru-RU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основі цієї технології – пошук, аналіз і використання військової, політичної, економічної та іншої інформації для прийняття рішень у сфері національної оборони та безпеки, розслідувань тощо</a:t>
            </a:r>
            <a:r>
              <a:rPr lang="ru-RU"/>
              <a:t>. </a:t>
            </a:r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FD1794E-F351-4AE3-9A83-9A4B1DEE2E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8708" y="1069676"/>
            <a:ext cx="5877465" cy="4520241"/>
          </a:xfrm>
        </p:spPr>
        <p:txBody>
          <a:bodyPr>
            <a:normAutofit/>
          </a:bodyPr>
          <a:lstStyle/>
          <a:p>
            <a:r>
              <a:rPr lang="uk-UA" sz="26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 посилання</a:t>
            </a:r>
          </a:p>
          <a:p>
            <a:r>
              <a:rPr lang="en-US" sz="16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https://thetransmitted.com/adlucem/shho-take-osint-open-source-intelligence-rozvidka-na-osnovi-vidkrytyh-dzherel</a:t>
            </a:r>
            <a:r>
              <a:rPr lang="en-US" sz="1600" cap="none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uk-UA" sz="16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https://vseosvita.ua/library/rozvidka-na-osnovi-vidkrytykh-dzherel-osint-867217.html</a:t>
            </a:r>
            <a:endParaRPr lang="uk-UA" sz="1600" cap="none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https://www.facebook.com/mvs.gov.ua/videos</a:t>
            </a:r>
            <a:r>
              <a:rPr lang="en-US" sz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/%D1%89%D0%BE-%D1%82%D0%B0%D0%BA%D0%B5-osint-%D1%80%D0%BE%D0%B7%D0%B2%D1%96%D0%B4%D0%BA%D0%B0-%D1%96-%D1%8F%D0%BA-%D0%BD%D0%B5-%D0%B2%D0%B8%D0%B4%D0%B0%D1%82%D0%B8-%D0%B2%D0%BE%D1%80%D0%BE%D0%B3%D1%83-%D1%81%D0%B2%D0%BE%D1%97-%D0%B4%D0%B0%D0%BD%D1%96/214736773755187/</a:t>
            </a:r>
            <a:endParaRPr lang="uk-UA" sz="1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67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DADE1-9AB7-40AC-A9AE-632429C4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28" y="629727"/>
            <a:ext cx="7065033" cy="974785"/>
          </a:xfrm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Сфери 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OSINT</a:t>
            </a:r>
            <a:br>
              <a:rPr lang="en-US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E5532F-ADD6-45BA-B753-AD6E572F3C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508" y="2216988"/>
            <a:ext cx="4955005" cy="3157597"/>
          </a:xfrm>
        </p:spPr>
        <p:txBody>
          <a:bodyPr>
            <a:normAutofit/>
          </a:bodyPr>
          <a:lstStyle/>
          <a:p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із соцмереж</a:t>
            </a:r>
          </a:p>
          <a:p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Агентурна розвідка</a:t>
            </a:r>
          </a:p>
          <a:p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Геопросторова розвідка</a:t>
            </a:r>
          </a:p>
          <a:p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 розвідка</a:t>
            </a:r>
          </a:p>
          <a:p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сигналів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FD4644-AF93-4328-86AD-1FF4464547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9540" y="2130725"/>
            <a:ext cx="4303708" cy="3243860"/>
          </a:xfrm>
        </p:spPr>
        <p:txBody>
          <a:bodyPr>
            <a:normAutofit fontScale="92500"/>
          </a:bodyPr>
          <a:lstStyle/>
          <a:p>
            <a:r>
              <a:rPr lang="uk-UA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Нелегальні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для ОСІНТ продаються в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darkent</a:t>
            </a:r>
            <a:r>
              <a:rPr lang="uk-UA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де виставляються  спеціальні шпигунські інструменти для розвідки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827E0-D022-4F38-A019-DF8C65AFA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94" y="4942186"/>
            <a:ext cx="30670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28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181A7-D92A-4E1B-A398-F16DF378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7" y="0"/>
            <a:ext cx="1164910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76B4F-0526-4821-9ABC-3AA147CE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36" y="0"/>
            <a:ext cx="1178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87431-5289-4294-AAB9-129281C0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7" y="112143"/>
            <a:ext cx="11568023" cy="17134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Лист МОН від 19.11.2024№1/21639-24</a:t>
            </a:r>
            <a:br>
              <a:rPr lang="uk-UA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методичні рекомендації щодо організації </a:t>
            </a:r>
            <a:br>
              <a:rPr lang="uk-UA" sz="3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виховного процесу в закладах освіти»</a:t>
            </a:r>
            <a:r>
              <a:rPr lang="uk-UA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uk-UA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Пріоритетні напрями роботи у 2024-2025 н.р.</a:t>
            </a:r>
            <a:br>
              <a:rPr lang="uk-UA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7C758-8C76-4F30-B362-CAE8BE55D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672" y="1915063"/>
            <a:ext cx="5735128" cy="42619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 Безпечність освітнього середовища</a:t>
            </a:r>
          </a:p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ІІ Національно-патріотичне виховання</a:t>
            </a:r>
          </a:p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ІІІ Профілактика шкідливих звичок та протиправної поведінки здобувачів</a:t>
            </a:r>
          </a:p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Соціалізація підлітків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 Торгівля людьми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   Розв’язання конфліктів шляхом співробітництва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BFBE5C-CC27-4039-B558-13EFF5C2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976" y="1915064"/>
            <a:ext cx="5187351" cy="42618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ІІ   Медіакультура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ІІІ  Обмеження використання фото- та відеозйомки</a:t>
            </a:r>
          </a:p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ІХ  Запобігання суїцидальним проявам і нахилам</a:t>
            </a:r>
          </a:p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Х   Сексуальна освіта</a:t>
            </a:r>
          </a:p>
          <a:p>
            <a:pPr marL="0" indent="0">
              <a:buNone/>
            </a:pP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ХІ  Психолого-педагогічна допомога здобувачам освіти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964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21196-B4DD-4E98-B6EF-1B650636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2" y="0"/>
            <a:ext cx="12116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19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BA2A4-0E4C-499F-8A54-F3D42B2F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83088"/>
            <a:ext cx="10396882" cy="769335"/>
          </a:xfrm>
        </p:spPr>
        <p:txBody>
          <a:bodyPr>
            <a:normAutofit/>
          </a:bodyPr>
          <a:lstStyle/>
          <a:p>
            <a:r>
              <a:rPr lang="uk-UA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3600" b="1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оціальні мережі для </a:t>
            </a:r>
            <a:r>
              <a:rPr lang="uk-UA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ОСІНТ- </a:t>
            </a:r>
            <a:r>
              <a:rPr lang="uk-UA" sz="3600" b="1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атак</a:t>
            </a:r>
            <a:endParaRPr lang="uk-UA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4FBACA-0C22-40E3-BA8B-91B6F63705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528" y="1052424"/>
            <a:ext cx="4804914" cy="43221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Твіттер, </a:t>
            </a:r>
            <a:r>
              <a:rPr lang="en-US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Instagram </a:t>
            </a:r>
            <a:r>
              <a:rPr lang="en-US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місця , де люди розкривають подробиці свого життя.</a:t>
            </a:r>
          </a:p>
          <a:p>
            <a:pPr marL="0" indent="0">
              <a:buNone/>
            </a:pP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зображень дає інформацію про геолокацію, час, а будівлі, краєвиди, особи - місцезнаходження та обставини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 відеохостинг, який погано зберігає таємницю.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0DB1C2-FCB4-4713-A52B-9AFABEECCE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90715" y="1038824"/>
            <a:ext cx="6163571" cy="55360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</a:p>
          <a:p>
            <a:pPr marL="0" indent="0">
              <a:buNone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endParaRPr lang="uk-UA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endParaRPr lang="uk-UA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sz="3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ППО, рятувальників;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sz="3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місця прильотів, падіння уламків ракет, БПЛА;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sz="3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 про військових;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sz="3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дані про деокупацію територій;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sz="33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публікувати фото, якщо не було офіційних повідомлень і публікацій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3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https://tyzhden.ua/informatsijnyj-shum-shcho-treba-znaty-pro-povedinku-v-merezhi-pid-chas-vijny</a:t>
            </a:r>
            <a:endParaRPr lang="uk-UA" sz="33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sz="33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sz="33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>
                <a:latin typeface="Times New Roman" panose="02020603050405020304" pitchFamily="18" charset="0"/>
                <a:cs typeface="Times New Roman" panose="02020603050405020304" pitchFamily="18" charset="0"/>
              </a:rPr>
              <a:t>«Набір вправ із медіаграмотності для батьківських зборів.» </a:t>
            </a:r>
          </a:p>
          <a:p>
            <a:pPr marL="0" indent="0">
              <a:buNone/>
            </a:pPr>
            <a:r>
              <a:rPr lang="ru-RU" sz="33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https://drive.google.com/drive/folders/1ljencs5TMYKitBpoaoK_9-eAqHjTj6Ns</a:t>
            </a:r>
            <a:endParaRPr lang="ru-RU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endParaRPr lang="ru-RU"/>
          </a:p>
          <a:p>
            <a:pPr>
              <a:buFontTx/>
              <a:buChar char="-"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48C02B-2094-4CA4-A71E-B4B6E4C01202}"/>
              </a:ext>
            </a:extLst>
          </p:cNvPr>
          <p:cNvSpPr/>
          <p:nvPr/>
        </p:nvSpPr>
        <p:spPr>
          <a:xfrm>
            <a:off x="6349042" y="1038826"/>
            <a:ext cx="5246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Посилаючись на інформацію від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OSINT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 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Molfar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та </a:t>
            </a:r>
            <a:r>
              <a:rPr lang="ru-RU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Міністерства культури та інформаційної політики</a:t>
            </a:r>
            <a:r>
              <a:rPr lang="ru-RU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ояснюють, який контент </a:t>
            </a:r>
            <a:r>
              <a:rPr lang="ru-RU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публікувати в умовах війни: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09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FD9DBD-1A45-4B3F-B10A-E9DFADF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2859" cy="61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5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B06EF2-D67B-42C8-B674-205C88325374}"/>
              </a:ext>
            </a:extLst>
          </p:cNvPr>
          <p:cNvSpPr/>
          <p:nvPr/>
        </p:nvSpPr>
        <p:spPr>
          <a:xfrm>
            <a:off x="77639" y="1362973"/>
            <a:ext cx="78759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Інформацію запускають через майданчики пропаганди, щоб надалі вона поширювалася вже самими носіями, ставала «вірусною». Очевидною метою Росії зараз є деморалізація і паніка.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Інформація почута «сарафанним радіо» найбільш небезпечна. Люди схильні довіряти оточуючим, особливо якщо одну й ту саму інформацію з певними висновками оточення ширить масово.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Часте формулювання – «влада приховує правду», тоді як лише той чи інший Телеграм-канал або чат у Вайбері представляється як єдине надійне джерело інформації.</a:t>
            </a:r>
            <a:endParaRPr lang="ru-RU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F318BAE-0C59-4463-A122-A127FCB7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32914"/>
            <a:ext cx="10396882" cy="1009290"/>
          </a:xfrm>
        </p:spPr>
        <p:txBody>
          <a:bodyPr>
            <a:normAutofit/>
          </a:bodyPr>
          <a:lstStyle/>
          <a:p>
            <a:r>
              <a:rPr lang="uk-UA"/>
              <a:t> </a:t>
            </a:r>
            <a:r>
              <a:rPr lang="uk-UA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 і прийоми передачі інформації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442EA8-3F58-47F5-8369-94804A96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43" y="1595887"/>
            <a:ext cx="3314168" cy="34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3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7F572A-DAAD-435D-A28F-77DE758E2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" r="2685" b="6937"/>
          <a:stretch/>
        </p:blipFill>
        <p:spPr>
          <a:xfrm>
            <a:off x="0" y="21286"/>
            <a:ext cx="11628407" cy="62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EFE996-7C2B-451C-9133-445D00C6F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9" b="5786"/>
          <a:stretch/>
        </p:blipFill>
        <p:spPr>
          <a:xfrm>
            <a:off x="1" y="-103517"/>
            <a:ext cx="11990716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0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DCDD5-DD68-46A4-BE40-33BBF109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568" y="2182624"/>
            <a:ext cx="1714500" cy="160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5D5F39-858B-408D-9204-C9EDA22C4B56}"/>
              </a:ext>
            </a:extLst>
          </p:cNvPr>
          <p:cNvSpPr/>
          <p:nvPr/>
        </p:nvSpPr>
        <p:spPr>
          <a:xfrm>
            <a:off x="319178" y="112143"/>
            <a:ext cx="113408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Мова ворожнечі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 будь-яке дискримінаційне та/або некоректне висловлювання </a:t>
            </a: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щодо окремих груп чи спільнот або щодо окремих людей як представників цих спільнот (може бути за різними ознаками: національною, релігійною, соціальною, статтю тощо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До мови ворожнечі відносимо: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негативного іміджу певної групи суспільства;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згадування групи чи окремих її представників у принизливому чи образливому контексті;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протиставлення однієї групи іншій;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-твердження про кримінальність певної групи;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виправдування випадків насилля та дискримінації;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прямі заклики до насилля; завуальовані заклики до насилля;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заклики до дискримінації.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заперечення, часткове чи повне, людської подоби особи чи групи осіб.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Дегуманізувати можна різними способами: 1) зобразити людину у вигляді якоїсь тварини чи предмета; 2) приписати людині риси, несумісні з людською подобою (вбивство дітей, хижість, канібалізм); 3) ототожнити людину зі злом, хаосом, смертю.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є неприпустимою, оскільки вона фактично знімає табу на насилля.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18392-5CE3-49A8-B20B-E3687A20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128" y="111695"/>
            <a:ext cx="4986068" cy="1811995"/>
          </a:xfrm>
        </p:spPr>
        <p:txBody>
          <a:bodyPr>
            <a:normAutofit/>
          </a:bodyPr>
          <a:lstStyle/>
          <a:p>
            <a:r>
              <a:rPr lang="ru-RU" sz="31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Психологічні операції та</a:t>
            </a:r>
            <a:br>
              <a:rPr lang="ru-RU" sz="31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інформаційні операції</a:t>
            </a:r>
            <a:endParaRPr lang="uk-UA" b="1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79192-9CFC-4D72-AFEC-5A169D5D8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53086"/>
            <a:ext cx="7569678" cy="3321499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Глибокий аналіз «авторів» повідомлень може показати синхронність публікації, помилки в мові або географії. Самі автори переважно є </a:t>
            </a:r>
            <a:r>
              <a:rPr lang="ru-RU" sz="2200" b="1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ботами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ховаються за іменами </a:t>
            </a:r>
            <a:r>
              <a:rPr lang="ru-RU" sz="2200" b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Userrr1234.</a:t>
            </a:r>
            <a:r>
              <a:rPr lang="ru-RU" sz="22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2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прикриття використовуються елементи патріотичної символіки (прапор чи герб на аватарках). При цьому боти нібито підтримують проукраїнську позицію, однак можуть,  наприклад, вказувати сумніви в оприлюдненій офіційній інформації, тим самим підважуючи її.</a:t>
            </a:r>
            <a:endParaRPr lang="ru-RU" sz="2200" cap="none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E77E9-85E2-494B-A386-1E0E4748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909" y="491258"/>
            <a:ext cx="3229155" cy="16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4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88AD68-D928-41C8-90AB-E69DCBD8D7A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72" t="9524" r="2457" b="10476"/>
          <a:stretch/>
        </p:blipFill>
        <p:spPr>
          <a:xfrm>
            <a:off x="776377" y="94891"/>
            <a:ext cx="10636370" cy="5417388"/>
          </a:xfrm>
        </p:spPr>
      </p:pic>
    </p:spTree>
    <p:extLst>
      <p:ext uri="{BB962C8B-B14F-4D97-AF65-F5344CB8AC3E}">
        <p14:creationId xmlns:p14="http://schemas.microsoft.com/office/powerpoint/2010/main" val="2518458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DDA6F-EC85-4E32-B852-51A45E724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83"/>
          <a:stretch/>
        </p:blipFill>
        <p:spPr>
          <a:xfrm>
            <a:off x="0" y="0"/>
            <a:ext cx="11749177" cy="6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3A5A22-CE2D-491B-8C08-04EE9F4D4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502" y="0"/>
            <a:ext cx="830723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CEA65-8409-4365-B84A-CDB9C357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68" y="269048"/>
            <a:ext cx="3432345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3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0AB55-2875-4DB0-A651-5E9F170D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365126"/>
            <a:ext cx="8816196" cy="825320"/>
          </a:xfrm>
        </p:spPr>
        <p:txBody>
          <a:bodyPr>
            <a:normAutofit fontScale="90000"/>
          </a:bodyPr>
          <a:lstStyle/>
          <a:p>
            <a:r>
              <a:rPr lang="ru-RU" sz="31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Обмежене використання фото- та відеозйомки</a:t>
            </a:r>
            <a:br>
              <a:rPr lang="ru-RU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6970B-9CDC-462B-8FC5-7F1DA2E6A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804" y="1285336"/>
            <a:ext cx="6659592" cy="4891627"/>
          </a:xfrm>
        </p:spPr>
        <p:txBody>
          <a:bodyPr>
            <a:normAutofit fontScale="25000" lnSpcReduction="20000"/>
          </a:bodyPr>
          <a:lstStyle/>
          <a:p>
            <a:r>
              <a:rPr lang="ru-RU" sz="8000">
                <a:latin typeface="Times New Roman" panose="02020603050405020304" pitchFamily="18" charset="0"/>
                <a:cs typeface="Times New Roman" panose="02020603050405020304" pitchFamily="18" charset="0"/>
              </a:rPr>
              <a:t>ст. 34 Конституції України (кожен має право вільно збирати, зберігати, використовувати і поширювати інформацію усно, письмово або в інший спосіб - на свій вибір). Але на період воєнного стану це право може тимчасово обмежуватися згідно з Указом Президента України 24.02.2022 № 64/2022 «Про введення воєнного стану в Україні»;</a:t>
            </a:r>
          </a:p>
          <a:p>
            <a:r>
              <a:rPr lang="ru-RU" sz="8000">
                <a:latin typeface="Times New Roman" panose="02020603050405020304" pitchFamily="18" charset="0"/>
                <a:cs typeface="Times New Roman" panose="02020603050405020304" pitchFamily="18" charset="0"/>
              </a:rPr>
              <a:t>ч.1 ст. 21 Закону України «Про   інформацію» (інформація про фізичну особу є конфіденційною);</a:t>
            </a:r>
          </a:p>
          <a:p>
            <a:r>
              <a:rPr lang="ru-RU" sz="8000">
                <a:latin typeface="Times New Roman" panose="02020603050405020304" pitchFamily="18" charset="0"/>
                <a:cs typeface="Times New Roman" panose="02020603050405020304" pitchFamily="18" charset="0"/>
              </a:rPr>
              <a:t>ч. 2 ст. 11, ч. 4 ст. 21 Закону України «Про інформацію» (заборонено    збирання,   зберігання,   використання та поширення конфіденційної інформації про особу без її згоди, крім випадків, визначених законом, і лише в інтересах національної безпеки, економічного добробуту та захисту прав людини);</a:t>
            </a:r>
          </a:p>
          <a:p>
            <a:r>
              <a:rPr lang="ru-RU" sz="8000">
                <a:latin typeface="Times New Roman" panose="02020603050405020304" pitchFamily="18" charset="0"/>
                <a:cs typeface="Times New Roman" panose="02020603050405020304" pitchFamily="18" charset="0"/>
              </a:rPr>
              <a:t>ст. 308 Цивільного кодексу України (фотографія та інші художні твори, на яких зображено фізичну особу, може бути публічно показано, відтворено, розповсюджено   лише   за   згодою   цієї   особи,   а у   разі   її   смерті   - за згодою її дітей, вдови /вдівця, батьків, братів та сестер).</a:t>
            </a:r>
          </a:p>
          <a:p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B0E7B2-63A1-4EEC-A5EE-62E1A39E3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2453" y="2380890"/>
            <a:ext cx="4357777" cy="3157717"/>
          </a:xfrm>
        </p:spPr>
        <p:txBody>
          <a:bodyPr>
            <a:normAutofit fontScale="25000" lnSpcReduction="20000"/>
          </a:bodyPr>
          <a:lstStyle/>
          <a:p>
            <a:r>
              <a:rPr lang="ru-RU" sz="16000" b="1">
                <a:solidFill>
                  <a:srgbClr val="FF0000"/>
                </a:solidFill>
              </a:rPr>
              <a:t>рекомендовано мінімізувати оприлюднення зйомок на територіях закладів освіти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361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E183F-319B-4E66-8425-DC56BC35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8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 суїцидальним проявам і нахилам</a:t>
            </a:r>
            <a:br>
              <a:rPr lang="ru-RU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67E1ED-6EEC-4BF2-85B1-1BAFE8D3B5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насторожувальні ознаки суїциду: цикл життєвих невдач, часті розмови про смерть чи бажання померти, фрази: «Всім буде краще без мене», «Я хочу заснути і не прокидатися», «Я хочу спокою», самопошкоджувальна поведінка, безнадія та її прояв у словах і діях, завершення справ: організація особистої документації, повернення боргів тощо, дарування своїх речей, переписування майна, міркування про сенс життя на кшталт: «Життя не має сенсу», «Все марно» тощо, продумування та підготовка плану самогубства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D27891-6314-4578-9296-D396CACA1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За умови виявлення суїцидальних ознак у здобувачів освіти педагогічні працівники мають звернутися до: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Гаряча лінія з профілактики суїцидів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Перша національна лінія довіри для попередження суїциду: 73 33.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159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4241-34AB-4285-82AC-4DCF14CA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713" y="365125"/>
            <a:ext cx="7006086" cy="1025151"/>
          </a:xfrm>
        </p:spPr>
        <p:txBody>
          <a:bodyPr>
            <a:normAutofit/>
          </a:bodyPr>
          <a:lstStyle/>
          <a:p>
            <a:r>
              <a:rPr lang="uk-UA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Сексуальна освіта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F5E888B-5D97-4435-A3F4-670A792C52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4" y="1390276"/>
            <a:ext cx="3619500" cy="2409825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00126E0-3845-4662-B1C4-C9A9FF12F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170" y="1390276"/>
            <a:ext cx="6400800" cy="4786687"/>
          </a:xfrm>
        </p:spPr>
        <p:txBody>
          <a:bodyPr>
            <a:normAutofit fontScale="85000" lnSpcReduction="1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Касілова А., Мельничук В., Никифорук О., Спориш Ю., Терещук Н., Чекалова Д., Яремчук Н. «Основи репродуктивного та сексуального здоров’я». Навчально-методичний посібник;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Флярковська О.В., Мельничук В.О. «Комплексна сексуальна освіта»; Спецкурс підвищення кваліфікації для слухачів (освітян) очно-дистанційної форми навчання;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Мельничук В., Флярковська О., Спориш Ю., Чекалова Д. Навчальнометодичний посібник «Комплексна сексуальна освіта».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Схвалено для використання в освітньому процесі.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F62335-4C4E-48E3-937E-6AD0293F6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/>
          <a:stretch/>
        </p:blipFill>
        <p:spPr>
          <a:xfrm>
            <a:off x="1292884" y="3783619"/>
            <a:ext cx="3625608" cy="23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93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1A592-955A-460A-93E0-025B31AD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Психолого-педагогічна допомога здобувачам освіти</a:t>
            </a:r>
            <a:br>
              <a:rPr lang="ru-RU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A1A664-EFC2-4402-A85D-114A5ED8EC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F679B3-EFA7-4BCC-A164-73EB596CAD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МОН рекомендує використовувати </a:t>
            </a:r>
            <a:r>
              <a:rPr lang="ru-RU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навчально-методичний посібник «Психологічна хвилинка»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та  інші   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матеріали 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щодо психологічної підтримки учасників освітнього процесу, які розміщені  на   сайті    ІМЗО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http://surl.li/lxilvw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AC1D30-5058-4AD0-BB86-5A45FDC2C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85887"/>
            <a:ext cx="2581275" cy="1771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013AF8-925E-46AC-959C-BBF8F80BC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943226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21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6F090-125E-423D-839F-ABAD67CE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18980" cy="1075485"/>
          </a:xfrm>
        </p:spPr>
        <p:txBody>
          <a:bodyPr>
            <a:normAutofit fontScale="90000"/>
          </a:bodyPr>
          <a:lstStyle/>
          <a:p>
            <a:r>
              <a:rPr lang="uk-UA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підвищення професійної компетентності</a:t>
            </a:r>
            <a:br>
              <a:rPr lang="uk-UA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B87C1-D3DD-438B-8FDF-9609D0E43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155" y="1802921"/>
            <a:ext cx="5098211" cy="4818075"/>
          </a:xfrm>
        </p:spPr>
        <p:txBody>
          <a:bodyPr>
            <a:normAutofit fontScale="77500" lnSpcReduction="2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«Перша психологічна допомога учасникам освітнього процесу під час та після завершення воєнних дій» (ЦКЬ: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https://clipr.cc/VwFk9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 кар’єрного консультанта» (ОКИ https://clipr.cc/yNk06);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«Медіаграмотний спротив: будуємо аргументовані діалоги» (□КЄ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https://clipr.cc/N7yh1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«Медіаграмотний спротив: спілкуємось на рівних» (иКН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https://clipr.cc/sZM63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«Основні права та принципи особистості відповідно до статей Європейської соціальної хартії»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(иКН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https://clipr.cc/S6gtc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41575E-7322-4B44-BD3A-1DAADE5D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337" y="1233577"/>
            <a:ext cx="5218980" cy="5387420"/>
          </a:xfrm>
        </p:spPr>
        <p:txBody>
          <a:bodyPr>
            <a:normAutofit fontScale="77500" lnSpcReduction="2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«Надолуження освітніх втрат» 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(иК Н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https://clipr.cc/zNYS9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«Медіаграмотність» (ЦКЄ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https://clipr.cc/yHS7G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«Штучний Інтелект в освіті» (ЦКН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https://clipr.cc/7Jqb0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«Практичні навички подолання стресу» (НКН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https://clipr.cc/sGcc5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Канал ЕКОПЛЮСПЛЮС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https://youtu.be/eSxAAFi7OKE?si=RIDmrYCF2GolWjtQ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виклики:дезінформація та правила реагування на неї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dezinformacziya-1.pdf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в умовах війни:важливі аспекти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vyhovna-robota-v-umovah-vijny</a:t>
            </a:r>
            <a:r>
              <a:rPr lang="en-US">
                <a:hlinkClick r:id="rId12"/>
              </a:rPr>
              <a:t>.pdf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55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13F04E-5A96-4726-AE6F-07EFAC9D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97" y="319177"/>
            <a:ext cx="8997351" cy="64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7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B98102-1270-404F-B47B-602038BE2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68" b="7099"/>
          <a:stretch/>
        </p:blipFill>
        <p:spPr>
          <a:xfrm>
            <a:off x="232914" y="103952"/>
            <a:ext cx="3062378" cy="654701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96586-58B2-4D82-AA5C-510332A7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92" y="365125"/>
            <a:ext cx="8058508" cy="1325563"/>
          </a:xfrm>
        </p:spPr>
        <p:txBody>
          <a:bodyPr>
            <a:normAutofit fontScale="90000"/>
          </a:bodyPr>
          <a:lstStyle/>
          <a:p>
            <a:r>
              <a:rPr lang="ru-RU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Безпечність освітнього середовища –базовий чинник функціонування закладу освіти</a:t>
            </a:r>
            <a:endParaRPr lang="uk-UA" sz="32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78D63-0A70-4188-B581-763915822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563" y="1825625"/>
            <a:ext cx="2855343" cy="4351338"/>
          </a:xfrm>
        </p:spPr>
        <p:txBody>
          <a:bodyPr>
            <a:normAutofit fontScale="85000" lnSpcReduction="20000"/>
          </a:bodyPr>
          <a:lstStyle/>
          <a:p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0D8DA6B-A442-4029-A635-1F4B48CAE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5019" y="1825625"/>
            <a:ext cx="7428781" cy="4351338"/>
          </a:xfrm>
        </p:spPr>
        <p:txBody>
          <a:bodyPr>
            <a:normAutofit fontScale="85000" lnSpcReduction="20000"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передбачає фізичну, психічну, інформаційну та соціальну стабільність кожного учасника освітнього процесу.</a:t>
            </a:r>
          </a:p>
          <a:p>
            <a:pPr marL="0" indent="0">
              <a:buNone/>
            </a:pP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Тож обов'язковими компонентами у роботі закладів освіти зі збереження здоров’я та безпеки педагогів,  учнів та їхніх батьків є  формування: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знань про збереження й зміцнення здоров’я;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 поведінки у небезпечних ситуаціях, зокрема уникнення ураження мінами та іншими вибухонебезпечними залишками війни.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роботи за цим напрямом Міністерство пропонує скористатись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матеріалами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що розміщено на вебсайті ДНУ «ІМЗО».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541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DA457-4562-46CA-AC89-F837DE2D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>
            <a:normAutofit/>
          </a:bodyPr>
          <a:lstStyle/>
          <a:p>
            <a:r>
              <a:rPr lang="uk-UA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</a:t>
            </a:r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32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lang="uk-UA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043DD-C19E-4DF6-B4CE-83671D1E6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27" y="1069676"/>
            <a:ext cx="7073662" cy="542319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Мета - формування соціально активної, відповідальної особистості зі сформованою громадянською позицією, стійкою ціннісною системою та особистісними характеристиками,   що   дають змогу брати участь у творенні держави, захисті її національних інтересів та територіальної цілісності</a:t>
            </a:r>
            <a:r>
              <a:rPr lang="ru-RU" sz="2400"/>
              <a:t>.</a:t>
            </a:r>
          </a:p>
          <a:p>
            <a:pPr marL="0" indent="0">
              <a:buNone/>
            </a:pPr>
            <a:r>
              <a:rPr lang="ru-RU" sz="2400"/>
              <a:t>                                         Форми проведення:</a:t>
            </a:r>
            <a:r>
              <a:rPr lang="ru-RU"/>
              <a:t> </a:t>
            </a:r>
          </a:p>
          <a:p>
            <a:r>
              <a:rPr lang="ru-RU"/>
              <a:t>тематичні години спілкування;</a:t>
            </a:r>
          </a:p>
          <a:p>
            <a:r>
              <a:rPr lang="ru-RU"/>
              <a:t>зустрічі;</a:t>
            </a:r>
          </a:p>
          <a:p>
            <a:r>
              <a:rPr lang="ru-RU"/>
              <a:t>бесіди;</a:t>
            </a:r>
          </a:p>
          <a:p>
            <a:r>
              <a:rPr lang="ru-RU"/>
              <a:t>лекції;</a:t>
            </a:r>
          </a:p>
          <a:p>
            <a:r>
              <a:rPr lang="ru-RU"/>
              <a:t>семінари;</a:t>
            </a:r>
          </a:p>
          <a:p>
            <a:r>
              <a:rPr lang="ru-RU"/>
              <a:t>тематичні виставки;</a:t>
            </a:r>
          </a:p>
          <a:p>
            <a:r>
              <a:rPr lang="ru-RU"/>
              <a:t>засідання за «круглим столом»;</a:t>
            </a:r>
          </a:p>
          <a:p>
            <a:r>
              <a:rPr lang="ru-RU"/>
              <a:t>науково-практичні конференції;</a:t>
            </a:r>
          </a:p>
          <a:p>
            <a:r>
              <a:rPr lang="ru-RU"/>
              <a:t>літературні вечори;</a:t>
            </a:r>
          </a:p>
          <a:p>
            <a:r>
              <a:rPr lang="ru-RU"/>
              <a:t>поетичні годин тощо.</a:t>
            </a:r>
          </a:p>
          <a:p>
            <a:pPr algn="just"/>
            <a:endParaRPr lang="uk-UA" sz="240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5A4A09-D308-4428-9D60-9DDBAE0D0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0257" y="1069676"/>
            <a:ext cx="4359213" cy="5107287"/>
          </a:xfrm>
        </p:spPr>
        <p:txBody>
          <a:bodyPr>
            <a:normAutofit fontScale="77500" lnSpcReduction="20000"/>
          </a:bodyPr>
          <a:lstStyle/>
          <a:p>
            <a:r>
              <a:rPr lang="ru-RU"/>
              <a:t>МОН пропонує використовувати інформаційні матеріали:</a:t>
            </a:r>
          </a:p>
          <a:p>
            <a:r>
              <a:rPr lang="ru-RU">
                <a:hlinkClick r:id="rId2"/>
              </a:rPr>
              <a:t>Українського інституту національної пам’яті;</a:t>
            </a:r>
            <a:endParaRPr lang="ru-RU"/>
          </a:p>
          <a:p>
            <a:r>
              <a:rPr lang="ru-RU" u="sng">
                <a:hlinkClick r:id="rId3"/>
              </a:rPr>
              <a:t>Українського державного центру національно-патріотичного виховання, краєзнавства і туризму учнівської молоді для потреб дистанційної освіти дітей та дорослих;</a:t>
            </a:r>
            <a:endParaRPr lang="ru-RU"/>
          </a:p>
          <a:p>
            <a:r>
              <a:rPr lang="ru-RU">
                <a:hlinkClick r:id="rId4"/>
              </a:rPr>
              <a:t>Національного центру «Мала академія наук України».</a:t>
            </a:r>
            <a:endParaRPr lang="ru-RU"/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534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DB428-BBD1-4B13-A49B-A0047390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3" y="0"/>
            <a:ext cx="11869947" cy="1061049"/>
          </a:xfrm>
        </p:spPr>
        <p:txBody>
          <a:bodyPr>
            <a:normAutofit/>
          </a:bodyPr>
          <a:lstStyle/>
          <a:p>
            <a:pPr algn="ctr"/>
            <a:r>
              <a:rPr lang="uk-UA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 шкідливих звичок та протиправної </a:t>
            </a:r>
            <a:br>
              <a:rPr lang="uk-UA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 здобувачів</a:t>
            </a:r>
            <a:endParaRPr lang="uk-UA" sz="32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463E5-5D54-4C72-8639-7CB105C35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388" y="987393"/>
            <a:ext cx="4764233" cy="576709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 шкідливих звичок та протиправної поведінки знижують ризик появи негативних наслідків, зокрем академічної неуспішності, соціальної ізоляції, проблем з психічним здоров’ям, злочинної поведінки тощо.</a:t>
            </a:r>
            <a:endParaRPr lang="ru-RU" sz="5500"/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 стандарти з профілактики вживання наркотиків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URL:http://surl.li/hxwald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Як батькам говорити про алкоголь</a:t>
            </a:r>
          </a:p>
          <a:p>
            <a:pPr marL="0" indent="0">
              <a:buNone/>
            </a:pP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     з дітьми різного віку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http://surl.li/nvlwbl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. Проблема залежності від комп’ютерних ігор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http://surl.li/evanbz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. Як запобігти проблемі залежності від комп’ютерних ігор 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http://surl.li/wgnpat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0E9382-56E6-4886-9298-455134846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6938" y="870438"/>
            <a:ext cx="4871160" cy="588404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/>
              <a:t> 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профілактики вживання психоактивних речовин «Свідомий вибір» / Н. Строєва. Київ. 2020                                                             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http://surl.li/gozeuy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електронних сигарет серед молоді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http://surl.li/quwtyb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Анонімні Нікотинозалежні                                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https://www.nica.in.ua/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факти про тютюн                                  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http://surl.li/mqumgk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Як кинути палити                                                   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http://surl.li/uvmftw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Розлад вживання алкоголю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http://surl.li/gczzhh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. Розлад вживання психоактивних (наркотичних) речовин у молоді </a:t>
            </a:r>
          </a:p>
          <a:p>
            <a:pPr marL="0" indent="0">
              <a:buNone/>
            </a:pP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http://surl.li/iyxhlw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Як запобігти зловживанню алкоголем та наркотиками</a:t>
            </a:r>
          </a:p>
          <a:p>
            <a:pPr marL="0" indent="0">
              <a:buNone/>
            </a:pP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      серед підлітків 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http://surl.li/xvrhvc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</a:rPr>
              <a:t>Банк програм для неповнолітніх у конфлікті з законом </a:t>
            </a:r>
            <a:r>
              <a:rPr lang="ru-RU" sz="550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http://surl.li/sdfuwz</a:t>
            </a:r>
            <a:endParaRPr lang="ru-RU" sz="5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9259BD-7A07-42ED-BBC5-48A8B57993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9" y="4999069"/>
            <a:ext cx="2619375" cy="1743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55B101-8D67-492A-B31B-B1E39F0608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6" y="2174216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1805C-7BCF-4695-AE67-97EA02747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3" t="52" r="70697" b="9054"/>
          <a:stretch/>
        </p:blipFill>
        <p:spPr>
          <a:xfrm>
            <a:off x="226444" y="365124"/>
            <a:ext cx="2950234" cy="597529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6A842B-BC3C-4FE7-977B-19722430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467" y="365125"/>
            <a:ext cx="3122763" cy="842573"/>
          </a:xfrm>
        </p:spPr>
        <p:txBody>
          <a:bodyPr>
            <a:noAutofit/>
          </a:bodyPr>
          <a:lstStyle/>
          <a:p>
            <a:r>
              <a:rPr lang="uk-UA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Соціалізація підлітків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AA65E0-759F-4831-AD83-B286E5AAB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3531" y="1621766"/>
            <a:ext cx="3414623" cy="45551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Компоненти:</a:t>
            </a:r>
          </a:p>
          <a:p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мотиваційний (спрямованість особистості, потреба у спілкуванні);</a:t>
            </a:r>
          </a:p>
          <a:p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вольовий (здатність до самоконтролю у спілкуванні);</a:t>
            </a:r>
          </a:p>
          <a:p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поведінковий (вміння розв’язувати конфліктні ситуації, вміння емоційно співпереживати).</a:t>
            </a:r>
          </a:p>
          <a:p>
            <a:endParaRPr lang="uk-UA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F15414C-2891-48F0-9F76-C6F031956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155" y="1112808"/>
            <a:ext cx="5352690" cy="50641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3100">
                <a:latin typeface="Times New Roman" panose="02020603050405020304" pitchFamily="18" charset="0"/>
                <a:cs typeface="Times New Roman" panose="02020603050405020304" pitchFamily="18" charset="0"/>
              </a:rPr>
              <a:t>МОН рекомендує педагогам</a:t>
            </a:r>
            <a:r>
              <a:rPr lang="uk-UA"/>
              <a:t>: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 з   алгоритмом    виявлення   випадків   та   реагування   на   ситуації   втягнення   дітей у небезпечні квести, розміщеним у 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методичних   рекомендаціях   «Небезпечні квести для дітей: профілактика залучення»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 години спілкування з дітьми для попередження їх втягнення до неформальних угрупувань, небезпечних для життя квестів, ігор;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 учасникам освітнього процесу алгоритм дій в ризикованих ситуаціях, інформувати їх про номери «гарячих ліній»;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 психосоціальну підтримку дітям з категорі їВПО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09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816F8-517D-48C4-B9D5-11B4F5EE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2" y="365125"/>
            <a:ext cx="5085270" cy="1040981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Торгівля людьми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4DD9A1-8FD2-41F8-B15C-900AC606D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177" y="1406106"/>
            <a:ext cx="5046453" cy="50867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/>
              <a:t>Проблема торгівлі людьми ще більше загострилась. Ця негативна тенденція потребує впровадження в освітній процес таких компонентів:</a:t>
            </a:r>
          </a:p>
          <a:p>
            <a:r>
              <a:rPr lang="ru-RU"/>
              <a:t>заходів з підвищення загального рівня правової свідомості усіх учасників освітнього процесу;</a:t>
            </a:r>
          </a:p>
          <a:p>
            <a:r>
              <a:rPr lang="ru-RU"/>
              <a:t>формування навичок безпечної поведінки здобувачів освіти під час подорожі, як у новому місці перебування, так і вдома;</a:t>
            </a:r>
          </a:p>
          <a:p>
            <a:r>
              <a:rPr lang="ru-RU"/>
              <a:t>виховання поваги до прав та основних свобод людини, толерантного ставлення до постраждалих від торгівлі людьми.</a:t>
            </a:r>
          </a:p>
          <a:p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6D8CD1-CA9F-4AE8-AE69-7530A546E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8106" y="434137"/>
            <a:ext cx="5736565" cy="58118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/>
              <a:t>  Інформаційні ресури надання соціально-психологічної допомоги постраждалим від насильства та торгівлі людьми розміщено на сайті ДНУ «ІМЗО»: </a:t>
            </a:r>
            <a:r>
              <a:rPr lang="ru-RU">
                <a:hlinkClick r:id="rId2"/>
              </a:rPr>
              <a:t>http://surl.li/kopimg</a:t>
            </a:r>
            <a:endParaRPr lang="ru-RU"/>
          </a:p>
          <a:p>
            <a:pPr marL="0" indent="0">
              <a:buNone/>
            </a:pPr>
            <a:r>
              <a:rPr lang="ru-RU"/>
              <a:t> Додаткові матеріали за цією темою: </a:t>
            </a:r>
            <a:r>
              <a:rPr lang="ru-RU">
                <a:hlinkClick r:id="rId3"/>
              </a:rPr>
              <a:t>http://surl.li/lqeqsc</a:t>
            </a:r>
            <a:endParaRPr lang="ru-RU"/>
          </a:p>
          <a:p>
            <a:pPr marL="0" indent="0">
              <a:buNone/>
            </a:pPr>
            <a:r>
              <a:rPr lang="ru-RU">
                <a:hlinkClick r:id="rId4"/>
              </a:rPr>
              <a:t>http://surl.li/gaxsnt</a:t>
            </a:r>
            <a:endParaRPr lang="ru-RU"/>
          </a:p>
          <a:p>
            <a:pPr marL="0" indent="0">
              <a:buNone/>
            </a:pPr>
            <a:r>
              <a:rPr lang="ru-RU">
                <a:hlinkClick r:id="rId5"/>
              </a:rPr>
              <a:t>http://surl.li/njrdaj</a:t>
            </a:r>
            <a:endParaRPr lang="ru-RU"/>
          </a:p>
          <a:p>
            <a:pPr marL="0" indent="0">
              <a:buNone/>
            </a:pPr>
            <a:r>
              <a:rPr lang="ru-RU">
                <a:hlinkClick r:id="rId6"/>
              </a:rPr>
              <a:t>http://surl.li/izpenh</a:t>
            </a:r>
            <a:endParaRPr lang="ru-RU"/>
          </a:p>
          <a:p>
            <a:pPr marL="0" indent="0">
              <a:buNone/>
            </a:pPr>
            <a:r>
              <a:rPr lang="ru-RU">
                <a:hlinkClick r:id="rId7"/>
              </a:rPr>
              <a:t>http://surl.li/ggtxhs</a:t>
            </a:r>
            <a:endParaRPr lang="ru-RU"/>
          </a:p>
          <a:p>
            <a:pPr marL="0" indent="0">
              <a:buNone/>
            </a:pPr>
            <a:r>
              <a:rPr lang="ru-RU"/>
              <a:t> Відеоролики: </a:t>
            </a:r>
          </a:p>
          <a:p>
            <a:pPr marL="0" indent="0">
              <a:buNone/>
            </a:pPr>
            <a:r>
              <a:rPr lang="ru-RU"/>
              <a:t> </a:t>
            </a:r>
            <a:r>
              <a:rPr lang="ru-RU">
                <a:hlinkClick r:id="rId8"/>
              </a:rPr>
              <a:t>http://surl.li/xbirzw</a:t>
            </a:r>
            <a:r>
              <a:rPr lang="ru-RU"/>
              <a:t>;</a:t>
            </a:r>
          </a:p>
          <a:p>
            <a:pPr marL="0" indent="0">
              <a:buNone/>
            </a:pPr>
            <a:r>
              <a:rPr lang="ru-RU"/>
              <a:t> </a:t>
            </a:r>
            <a:r>
              <a:rPr lang="ru-RU">
                <a:hlinkClick r:id="rId9"/>
              </a:rPr>
              <a:t>http://surl.li/wqamqb</a:t>
            </a:r>
            <a:r>
              <a:rPr lang="ru-RU"/>
              <a:t>;</a:t>
            </a:r>
          </a:p>
          <a:p>
            <a:pPr marL="0" indent="0">
              <a:buNone/>
            </a:pPr>
            <a:r>
              <a:rPr lang="ru-RU"/>
              <a:t> </a:t>
            </a:r>
            <a:r>
              <a:rPr lang="ru-RU">
                <a:hlinkClick r:id="rId10"/>
              </a:rPr>
              <a:t>http://surl.li/qdvhbn</a:t>
            </a:r>
            <a:r>
              <a:rPr lang="ru-RU"/>
              <a:t>.</a:t>
            </a:r>
          </a:p>
          <a:p>
            <a:pPr marL="0" indent="0">
              <a:buNone/>
            </a:pPr>
            <a:r>
              <a:rPr lang="ru-RU"/>
              <a:t> </a:t>
            </a:r>
          </a:p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B8A865-40D2-4DE4-94A4-CBD7265F3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0" y="2389518"/>
            <a:ext cx="2294627" cy="27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5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2306</Words>
  <Application>Microsoft Office PowerPoint</Application>
  <PresentationFormat>Широкоэкранный</PresentationFormat>
  <Paragraphs>237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Від правильного виховання дітей залежить добробут народу                                          Джон Локк</vt:lpstr>
      <vt:lpstr>                                       Лист МОН від 19.11.2024№1/21639-24 «Про методичні рекомендації щодо організації  виховного процесу в закладах освіти»                                    Пріоритетні напрями роботи у 2024-2025 н.р.  </vt:lpstr>
      <vt:lpstr>Презентация PowerPoint</vt:lpstr>
      <vt:lpstr>Презентация PowerPoint</vt:lpstr>
      <vt:lpstr>Безпечність освітнього середовища –базовий чинник функціонування закладу освіти</vt:lpstr>
      <vt:lpstr>Національно-патріотичне виховання</vt:lpstr>
      <vt:lpstr>Профілактика шкідливих звичок та протиправної  поведінки здобувачів</vt:lpstr>
      <vt:lpstr>Соціалізація підлітків</vt:lpstr>
      <vt:lpstr>Торгівля людьми</vt:lpstr>
      <vt:lpstr>Розв'язання конфліктів шляхом співробітництва </vt:lpstr>
      <vt:lpstr>Розвинута медіакультура  особистості передбачає  пошук, сприймання, критичний аналіз, адекватне оцінювання та осмислення різноманітної медіапродукції, створення власних медіапродуктів на основі усвідомленої системи цінностей і переконань у взаємодії з іншими людьми.</vt:lpstr>
      <vt:lpstr>Інформаційна війна-це</vt:lpstr>
      <vt:lpstr>Види інформаційних війн</vt:lpstr>
      <vt:lpstr>Напрями інформаційної війни</vt:lpstr>
      <vt:lpstr> Напрями інформаційної війни </vt:lpstr>
      <vt:lpstr>Що таке ІПСО ?</vt:lpstr>
      <vt:lpstr>  Що таке OSINT (Open Source Intelligence,  розвідка на основі відкритих джерел) </vt:lpstr>
      <vt:lpstr>                 Сфери  OSINT </vt:lpstr>
      <vt:lpstr>Презентация PowerPoint</vt:lpstr>
      <vt:lpstr>Презентация PowerPoint</vt:lpstr>
      <vt:lpstr>Соціальні мережі для ОСІНТ- атак</vt:lpstr>
      <vt:lpstr>Презентация PowerPoint</vt:lpstr>
      <vt:lpstr> Майданчики і прийоми передачі інформації</vt:lpstr>
      <vt:lpstr>Презентация PowerPoint</vt:lpstr>
      <vt:lpstr>Презентация PowerPoint</vt:lpstr>
      <vt:lpstr>Презентация PowerPoint</vt:lpstr>
      <vt:lpstr>Психологічні операції та  інформаційні операції</vt:lpstr>
      <vt:lpstr>Презентация PowerPoint</vt:lpstr>
      <vt:lpstr>Презентация PowerPoint</vt:lpstr>
      <vt:lpstr>Обмежене використання фото- та відеозйомки </vt:lpstr>
      <vt:lpstr>Запобігання суїцидальним проявам і нахилам </vt:lpstr>
      <vt:lpstr>Сексуальна освіта</vt:lpstr>
      <vt:lpstr>Психолого-педагогічна допомога здобувачам освіти </vt:lpstr>
      <vt:lpstr>Ресурси підвищення професійної компетентності  педагогів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user1</cp:lastModifiedBy>
  <cp:revision>176</cp:revision>
  <dcterms:created xsi:type="dcterms:W3CDTF">2025-01-29T07:31:56Z</dcterms:created>
  <dcterms:modified xsi:type="dcterms:W3CDTF">2025-01-30T12:49:29Z</dcterms:modified>
</cp:coreProperties>
</file>